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9" r:id="rId19"/>
    <p:sldId id="280" r:id="rId20"/>
    <p:sldId id="273" r:id="rId21"/>
    <p:sldId id="281" r:id="rId22"/>
    <p:sldId id="282" r:id="rId23"/>
    <p:sldId id="274" r:id="rId24"/>
    <p:sldId id="275" r:id="rId25"/>
    <p:sldId id="276" r:id="rId26"/>
    <p:sldId id="277" r:id="rId27"/>
    <p:sldId id="278"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0" autoAdjust="0"/>
    <p:restoredTop sz="94660"/>
  </p:normalViewPr>
  <p:slideViewPr>
    <p:cSldViewPr snapToGrid="0">
      <p:cViewPr>
        <p:scale>
          <a:sx n="100" d="100"/>
          <a:sy n="100" d="100"/>
        </p:scale>
        <p:origin x="49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hdphoto1.wdp>
</file>

<file path=ppt/media/hdphoto2.wdp>
</file>

<file path=ppt/media/image1.jpeg>
</file>

<file path=ppt/media/image10.png>
</file>

<file path=ppt/media/image11.png>
</file>

<file path=ppt/media/image12.png>
</file>

<file path=ppt/media/image13.png>
</file>

<file path=ppt/media/image14.tiff>
</file>

<file path=ppt/media/image2.png>
</file>

<file path=ppt/media/image3.png>
</file>

<file path=ppt/media/image4.jpg>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2B197F-DB3A-42F8-A8D2-4C4786D586E3}" type="datetimeFigureOut">
              <a:rPr lang="en-US" smtClean="0"/>
              <a:t>8/8/16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04B7F7-6B78-479A-8526-AA1382E857D0}" type="slidenum">
              <a:rPr lang="en-US" smtClean="0"/>
              <a:t>‹#›</a:t>
            </a:fld>
            <a:endParaRPr lang="en-US"/>
          </a:p>
        </p:txBody>
      </p:sp>
    </p:spTree>
    <p:extLst>
      <p:ext uri="{BB962C8B-B14F-4D97-AF65-F5344CB8AC3E}">
        <p14:creationId xmlns:p14="http://schemas.microsoft.com/office/powerpoint/2010/main" val="3801345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504B7F7-6B78-479A-8526-AA1382E857D0}" type="slidenum">
              <a:rPr lang="en-US" smtClean="0"/>
              <a:t>13</a:t>
            </a:fld>
            <a:endParaRPr lang="en-US"/>
          </a:p>
        </p:txBody>
      </p:sp>
    </p:spTree>
    <p:extLst>
      <p:ext uri="{BB962C8B-B14F-4D97-AF65-F5344CB8AC3E}">
        <p14:creationId xmlns:p14="http://schemas.microsoft.com/office/powerpoint/2010/main" val="1372548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133314975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71FCB47-1D87-41A6-96B2-04E92C530775}" type="datetimeFigureOut">
              <a:rPr lang="en-US" smtClean="0"/>
              <a:t>8/8/16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1148091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18907253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17297532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32171625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28324458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28880866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561F47-CBAA-431E-AB3B-2320983BFD85}"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9857557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299815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194517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71FCB47-1D87-41A6-96B2-04E92C530775}" type="datetimeFigureOut">
              <a:rPr lang="en-US" smtClean="0"/>
              <a:t>8/8/16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2313433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71FCB47-1D87-41A6-96B2-04E92C530775}" type="datetimeFigureOut">
              <a:rPr lang="en-US" smtClean="0"/>
              <a:t>8/8/16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1444884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71FCB47-1D87-41A6-96B2-04E92C530775}" type="datetimeFigureOut">
              <a:rPr lang="en-US" smtClean="0"/>
              <a:t>8/8/16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3036939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71FCB47-1D87-41A6-96B2-04E92C530775}" type="datetimeFigureOut">
              <a:rPr lang="en-US" smtClean="0"/>
              <a:t>8/8/16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491848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F71FCB47-1D87-41A6-96B2-04E92C530775}" type="datetimeFigureOut">
              <a:rPr lang="en-US" smtClean="0"/>
              <a:t>8/8/16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17489520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71FCB47-1D87-41A6-96B2-04E92C530775}" type="datetimeFigureOut">
              <a:rPr lang="en-US" smtClean="0"/>
              <a:t>8/8/16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2864727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71FCB47-1D87-41A6-96B2-04E92C530775}" type="datetimeFigureOut">
              <a:rPr lang="en-US" smtClean="0"/>
              <a:t>8/8/16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561F47-CBAA-431E-AB3B-2320983BFD85}" type="slidenum">
              <a:rPr lang="en-US" smtClean="0"/>
              <a:t>‹#›</a:t>
            </a:fld>
            <a:endParaRPr lang="en-US"/>
          </a:p>
        </p:txBody>
      </p:sp>
    </p:spTree>
    <p:extLst>
      <p:ext uri="{BB962C8B-B14F-4D97-AF65-F5344CB8AC3E}">
        <p14:creationId xmlns:p14="http://schemas.microsoft.com/office/powerpoint/2010/main" val="314108067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71FCB47-1D87-41A6-96B2-04E92C530775}" type="datetimeFigureOut">
              <a:rPr lang="en-US" smtClean="0"/>
              <a:t>8/8/16</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2561F47-CBAA-431E-AB3B-2320983BFD85}" type="slidenum">
              <a:rPr lang="en-US" smtClean="0"/>
              <a:t>‹#›</a:t>
            </a:fld>
            <a:endParaRPr lang="en-US"/>
          </a:p>
        </p:txBody>
      </p:sp>
    </p:spTree>
    <p:extLst>
      <p:ext uri="{BB962C8B-B14F-4D97-AF65-F5344CB8AC3E}">
        <p14:creationId xmlns:p14="http://schemas.microsoft.com/office/powerpoint/2010/main" val="233881697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plot.ly/~saurabhc31/20/average-song-duration-per-year/"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plot.ly/~saurabhc31/23/average-beats-per-year/"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7.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plot.ly/~saurabhc31/30/top-50-played-song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microsoft.com/office/2007/relationships/hdphoto" Target="../media/hdphoto1.wdp"/></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microsoft.com/office/2007/relationships/hdphoto" Target="../media/hdphoto2.wdp"/></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aws.amazon.com/datasets/million-song-dataset/" TargetMode="External"/><Relationship Id="rId4" Type="http://schemas.openxmlformats.org/officeDocument/2006/relationships/hyperlink" Target="http://ismir2011.ismir.net/papers/OS6-1.pdf" TargetMode="External"/><Relationship Id="rId5" Type="http://schemas.openxmlformats.org/officeDocument/2006/relationships/hyperlink" Target="http://blog.echonest.com/post/3639160982/million-song-dataset" TargetMode="External"/><Relationship Id="rId6" Type="http://schemas.openxmlformats.org/officeDocument/2006/relationships/hyperlink" Target="https://neo4j.com/docs/developer-manual/current/drivers/#driver-introduction" TargetMode="External"/><Relationship Id="rId7" Type="http://schemas.openxmlformats.org/officeDocument/2006/relationships/hyperlink" Target="https://hadoop.apache.org/docs/r1.2.1/mapred_tutorial.html" TargetMode="External"/><Relationship Id="rId8" Type="http://schemas.openxmlformats.org/officeDocument/2006/relationships/hyperlink" Target="http://www.tutorialspoint.com/apache_pig/index.htm" TargetMode="External"/><Relationship Id="rId1" Type="http://schemas.openxmlformats.org/officeDocument/2006/relationships/slideLayout" Target="../slideLayouts/slideLayout2.xml"/><Relationship Id="rId2" Type="http://schemas.openxmlformats.org/officeDocument/2006/relationships/hyperlink" Target="http://labrosa.ee.columbia.edu/millionsong/"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plot.ly/~saurabhc31/17/songs-vs-year/"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plot.ly/~saurabhc31/14/"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plot.ly/~saurabhc31/27/artists-per-musicbrainz-ta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57599" y="2246922"/>
            <a:ext cx="6627499" cy="904742"/>
          </a:xfrm>
        </p:spPr>
        <p:txBody>
          <a:bodyPr>
            <a:normAutofit/>
          </a:bodyPr>
          <a:lstStyle/>
          <a:p>
            <a:r>
              <a:rPr lang="en-US" dirty="0"/>
              <a:t>Million Song Dataset</a:t>
            </a:r>
          </a:p>
        </p:txBody>
      </p:sp>
      <p:sp>
        <p:nvSpPr>
          <p:cNvPr id="3" name="Subtitle 2"/>
          <p:cNvSpPr>
            <a:spLocks noGrp="1"/>
          </p:cNvSpPr>
          <p:nvPr>
            <p:ph type="subTitle" idx="1"/>
          </p:nvPr>
        </p:nvSpPr>
        <p:spPr>
          <a:xfrm>
            <a:off x="9337430" y="4850545"/>
            <a:ext cx="2854569" cy="1655762"/>
          </a:xfrm>
        </p:spPr>
        <p:txBody>
          <a:bodyPr>
            <a:normAutofit/>
          </a:bodyPr>
          <a:lstStyle/>
          <a:p>
            <a:pPr algn="just"/>
            <a:r>
              <a:rPr lang="en-US" dirty="0"/>
              <a:t>Presentation by:</a:t>
            </a:r>
          </a:p>
          <a:p>
            <a:pPr algn="just"/>
            <a:r>
              <a:rPr lang="en-US" dirty="0"/>
              <a:t>Achal Sancheti</a:t>
            </a:r>
          </a:p>
          <a:p>
            <a:pPr algn="just"/>
            <a:r>
              <a:rPr lang="en-US" dirty="0"/>
              <a:t>Saurabh </a:t>
            </a:r>
            <a:r>
              <a:rPr lang="en-US" dirty="0" err="1"/>
              <a:t>Choudhary</a:t>
            </a:r>
            <a:endParaRPr lang="en-US" dirty="0"/>
          </a:p>
          <a:p>
            <a:pPr algn="just"/>
            <a:r>
              <a:rPr lang="en-US" dirty="0" err="1"/>
              <a:t>Sumit</a:t>
            </a:r>
            <a:r>
              <a:rPr lang="en-US" dirty="0"/>
              <a:t> Deshmukh</a:t>
            </a:r>
          </a:p>
        </p:txBody>
      </p:sp>
      <p:sp>
        <p:nvSpPr>
          <p:cNvPr id="5" name="TextBox 4"/>
          <p:cNvSpPr txBox="1"/>
          <p:nvPr/>
        </p:nvSpPr>
        <p:spPr>
          <a:xfrm>
            <a:off x="1406769" y="668215"/>
            <a:ext cx="9372600" cy="369332"/>
          </a:xfrm>
          <a:prstGeom prst="rect">
            <a:avLst/>
          </a:prstGeom>
          <a:noFill/>
        </p:spPr>
        <p:txBody>
          <a:bodyPr wrap="square" rtlCol="0">
            <a:spAutoFit/>
          </a:bodyPr>
          <a:lstStyle/>
          <a:p>
            <a:endParaRPr lang="en-US" dirty="0"/>
          </a:p>
        </p:txBody>
      </p:sp>
      <p:sp>
        <p:nvSpPr>
          <p:cNvPr id="7" name="Title 1"/>
          <p:cNvSpPr txBox="1">
            <a:spLocks/>
          </p:cNvSpPr>
          <p:nvPr/>
        </p:nvSpPr>
        <p:spPr>
          <a:xfrm>
            <a:off x="3909390" y="3105962"/>
            <a:ext cx="7826819" cy="904742"/>
          </a:xfrm>
          <a:prstGeom prst="rect">
            <a:avLst/>
          </a:prstGeom>
          <a:effectLst/>
        </p:spPr>
        <p:txBody>
          <a:bodyPr vert="horz" lIns="91440" tIns="45720" rIns="91440" bIns="45720" rtlCol="0" anchor="b">
            <a:normAutofit fontScale="85000" lnSpcReduction="10000"/>
          </a:bodyPr>
          <a:lstStyle>
            <a:lvl1pPr algn="r"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smtClean="0"/>
              <a:t>Echonest</a:t>
            </a:r>
            <a:r>
              <a:rPr lang="en-US" dirty="0" smtClean="0"/>
              <a:t> Taste Profile Dataset</a:t>
            </a:r>
            <a:endParaRPr lang="en-US" dirty="0"/>
          </a:p>
        </p:txBody>
      </p:sp>
    </p:spTree>
    <p:extLst>
      <p:ext uri="{BB962C8B-B14F-4D97-AF65-F5344CB8AC3E}">
        <p14:creationId xmlns:p14="http://schemas.microsoft.com/office/powerpoint/2010/main" val="29748147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a:t>
            </a:r>
            <a:r>
              <a:rPr lang="en-US" dirty="0" err="1"/>
              <a:t>mapreduce</a:t>
            </a:r>
            <a:endParaRPr lang="en-US" dirty="0"/>
          </a:p>
        </p:txBody>
      </p:sp>
      <p:sp>
        <p:nvSpPr>
          <p:cNvPr id="3" name="Content Placeholder 2"/>
          <p:cNvSpPr>
            <a:spLocks noGrp="1"/>
          </p:cNvSpPr>
          <p:nvPr>
            <p:ph idx="1"/>
          </p:nvPr>
        </p:nvSpPr>
        <p:spPr>
          <a:xfrm>
            <a:off x="685801" y="1828800"/>
            <a:ext cx="10131425" cy="4610099"/>
          </a:xfrm>
        </p:spPr>
        <p:txBody>
          <a:bodyPr/>
          <a:lstStyle/>
          <a:p>
            <a:pPr>
              <a:buFont typeface="Wingdings" panose="05000000000000000000" pitchFamily="2" charset="2"/>
              <a:buChar char="Ø"/>
            </a:pPr>
            <a:r>
              <a:rPr lang="en-US" dirty="0"/>
              <a:t>Analyzing the increase and decrease of song </a:t>
            </a:r>
            <a:r>
              <a:rPr lang="en-US" dirty="0" smtClean="0"/>
              <a:t>duration in </a:t>
            </a:r>
            <a:r>
              <a:rPr lang="en-US" dirty="0"/>
              <a:t>each year</a:t>
            </a:r>
          </a:p>
          <a:p>
            <a:pPr marL="0" indent="0">
              <a:buNone/>
            </a:pPr>
            <a:r>
              <a:rPr lang="en-US" dirty="0" smtClean="0"/>
              <a:t>This </a:t>
            </a:r>
            <a:r>
              <a:rPr lang="en-US" dirty="0"/>
              <a:t>M/R generates the average duration of songs for a given year</a:t>
            </a:r>
            <a:r>
              <a:rPr lang="en-US" dirty="0" smtClean="0"/>
              <a:t>.</a:t>
            </a:r>
          </a:p>
          <a:p>
            <a:pPr>
              <a:buFont typeface="Wingdings" charset="2"/>
              <a:buChar char="Ø"/>
            </a:pPr>
            <a:r>
              <a:rPr lang="en-US" dirty="0" smtClean="0"/>
              <a:t>Mapper</a:t>
            </a:r>
          </a:p>
          <a:p>
            <a:pPr marL="0" indent="0">
              <a:buNone/>
            </a:pPr>
            <a:r>
              <a:rPr lang="en-US" dirty="0" smtClean="0"/>
              <a:t>Key: Year</a:t>
            </a:r>
          </a:p>
          <a:p>
            <a:pPr marL="0" indent="0">
              <a:buNone/>
            </a:pPr>
            <a:r>
              <a:rPr lang="en-US" dirty="0" smtClean="0"/>
              <a:t>Values: Duration of each song in that year</a:t>
            </a:r>
          </a:p>
          <a:p>
            <a:pPr>
              <a:buFont typeface="Wingdings" charset="2"/>
              <a:buChar char="Ø"/>
            </a:pPr>
            <a:r>
              <a:rPr lang="en-US" dirty="0" smtClean="0"/>
              <a:t>Reducer</a:t>
            </a:r>
          </a:p>
          <a:p>
            <a:pPr marL="0" indent="0">
              <a:buNone/>
            </a:pPr>
            <a:r>
              <a:rPr lang="en-US" dirty="0" smtClean="0"/>
              <a:t>Sum all the duration and divide by number of values of songs in that year</a:t>
            </a:r>
            <a:endParaRPr lang="en-US" dirty="0"/>
          </a:p>
          <a:p>
            <a:pPr marL="0" indent="0">
              <a:buNone/>
            </a:pPr>
            <a:r>
              <a:rPr lang="en-US" dirty="0">
                <a:hlinkClick r:id="rId2"/>
              </a:rPr>
              <a:t>Average-song-duration-per-year</a:t>
            </a:r>
            <a:endParaRPr lang="en-US" dirty="0"/>
          </a:p>
        </p:txBody>
      </p:sp>
    </p:spTree>
    <p:extLst>
      <p:ext uri="{BB962C8B-B14F-4D97-AF65-F5344CB8AC3E}">
        <p14:creationId xmlns:p14="http://schemas.microsoft.com/office/powerpoint/2010/main" val="8555449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a:t>
            </a:r>
            <a:r>
              <a:rPr lang="en-US" dirty="0" err="1"/>
              <a:t>mapreduce</a:t>
            </a:r>
            <a:endParaRPr lang="en-US" dirty="0"/>
          </a:p>
        </p:txBody>
      </p:sp>
      <p:sp>
        <p:nvSpPr>
          <p:cNvPr id="3" name="Content Placeholder 2"/>
          <p:cNvSpPr>
            <a:spLocks noGrp="1"/>
          </p:cNvSpPr>
          <p:nvPr>
            <p:ph idx="1"/>
          </p:nvPr>
        </p:nvSpPr>
        <p:spPr/>
        <p:txBody>
          <a:bodyPr>
            <a:normAutofit/>
          </a:bodyPr>
          <a:lstStyle/>
          <a:p>
            <a:pPr algn="just">
              <a:buFont typeface="Wingdings" panose="05000000000000000000" pitchFamily="2" charset="2"/>
              <a:buChar char="Ø"/>
            </a:pPr>
            <a:r>
              <a:rPr lang="en-US" dirty="0"/>
              <a:t>Analyzing the increase and decrease of beats for the songs over the </a:t>
            </a:r>
            <a:r>
              <a:rPr lang="en-US" dirty="0" smtClean="0"/>
              <a:t>period</a:t>
            </a:r>
            <a:endParaRPr lang="en-US" dirty="0"/>
          </a:p>
          <a:p>
            <a:pPr marL="0" indent="0" algn="just">
              <a:buNone/>
            </a:pPr>
            <a:r>
              <a:rPr lang="en-US" dirty="0"/>
              <a:t>Similar to average duration per year, this M/R is utilized to understand the trend of beats through years</a:t>
            </a:r>
            <a:r>
              <a:rPr lang="en-US" dirty="0" smtClean="0"/>
              <a:t>.</a:t>
            </a:r>
            <a:endParaRPr lang="en-US" dirty="0"/>
          </a:p>
          <a:p>
            <a:pPr>
              <a:buFont typeface="Wingdings" charset="2"/>
              <a:buChar char="Ø"/>
            </a:pPr>
            <a:r>
              <a:rPr lang="en-US" dirty="0"/>
              <a:t>Mapper</a:t>
            </a:r>
          </a:p>
          <a:p>
            <a:pPr marL="0" indent="0">
              <a:buNone/>
            </a:pPr>
            <a:r>
              <a:rPr lang="en-US" dirty="0"/>
              <a:t>Key: Year</a:t>
            </a:r>
          </a:p>
          <a:p>
            <a:pPr marL="0" indent="0">
              <a:buNone/>
            </a:pPr>
            <a:r>
              <a:rPr lang="en-US" dirty="0"/>
              <a:t>Values: </a:t>
            </a:r>
            <a:r>
              <a:rPr lang="en-US" dirty="0" smtClean="0"/>
              <a:t>Number of beats of </a:t>
            </a:r>
            <a:r>
              <a:rPr lang="en-US" dirty="0"/>
              <a:t>each song in that year</a:t>
            </a:r>
          </a:p>
          <a:p>
            <a:pPr>
              <a:buFont typeface="Wingdings" charset="2"/>
              <a:buChar char="Ø"/>
            </a:pPr>
            <a:r>
              <a:rPr lang="en-US" dirty="0"/>
              <a:t>Reducer</a:t>
            </a:r>
          </a:p>
          <a:p>
            <a:pPr marL="0" indent="0">
              <a:buNone/>
            </a:pPr>
            <a:r>
              <a:rPr lang="en-US" dirty="0"/>
              <a:t>Sum all the </a:t>
            </a:r>
            <a:r>
              <a:rPr lang="en-US" dirty="0" smtClean="0"/>
              <a:t>beats and </a:t>
            </a:r>
            <a:r>
              <a:rPr lang="en-US" dirty="0"/>
              <a:t>divide by number of </a:t>
            </a:r>
            <a:r>
              <a:rPr lang="en-US" dirty="0" smtClean="0"/>
              <a:t>values of songs </a:t>
            </a:r>
            <a:r>
              <a:rPr lang="en-US" dirty="0"/>
              <a:t>in that </a:t>
            </a:r>
            <a:r>
              <a:rPr lang="en-US" dirty="0" smtClean="0"/>
              <a:t>year</a:t>
            </a:r>
            <a:endParaRPr lang="en-US" dirty="0"/>
          </a:p>
          <a:p>
            <a:pPr marL="0" indent="0" algn="just">
              <a:buNone/>
            </a:pPr>
            <a:r>
              <a:rPr lang="en-US" dirty="0">
                <a:hlinkClick r:id="rId2"/>
              </a:rPr>
              <a:t>Average-beats-per-year</a:t>
            </a:r>
            <a:endParaRPr lang="en-US" dirty="0"/>
          </a:p>
        </p:txBody>
      </p:sp>
    </p:spTree>
    <p:extLst>
      <p:ext uri="{BB962C8B-B14F-4D97-AF65-F5344CB8AC3E}">
        <p14:creationId xmlns:p14="http://schemas.microsoft.com/office/powerpoint/2010/main" val="19633440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a:t>
            </a:r>
            <a:r>
              <a:rPr lang="en-US" dirty="0" err="1"/>
              <a:t>Mapreduce</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dirty="0"/>
              <a:t>We have also performed several other MapReduce jobs such as:</a:t>
            </a:r>
          </a:p>
          <a:p>
            <a:pPr marL="0" indent="0">
              <a:buNone/>
            </a:pPr>
            <a:endParaRPr lang="en-US" dirty="0"/>
          </a:p>
          <a:p>
            <a:pPr marL="342900" indent="-342900">
              <a:buFont typeface="+mj-lt"/>
              <a:buAutoNum type="arabicPeriod"/>
            </a:pPr>
            <a:r>
              <a:rPr lang="en-US" dirty="0"/>
              <a:t>Number of songs sung by an artist.</a:t>
            </a:r>
          </a:p>
          <a:p>
            <a:pPr marL="342900" indent="-342900">
              <a:buFont typeface="+mj-lt"/>
              <a:buAutoNum type="arabicPeriod"/>
            </a:pPr>
            <a:r>
              <a:rPr lang="en-US" dirty="0"/>
              <a:t>Number of play counts for each song.</a:t>
            </a:r>
          </a:p>
          <a:p>
            <a:pPr marL="342900" indent="-342900">
              <a:buFont typeface="+mj-lt"/>
              <a:buAutoNum type="arabicPeriod"/>
            </a:pPr>
            <a:r>
              <a:rPr lang="en-US" dirty="0"/>
              <a:t>Most dense, hottest, loudest and longest song in the dataset.</a:t>
            </a:r>
          </a:p>
        </p:txBody>
      </p:sp>
    </p:spTree>
    <p:extLst>
      <p:ext uri="{BB962C8B-B14F-4D97-AF65-F5344CB8AC3E}">
        <p14:creationId xmlns:p14="http://schemas.microsoft.com/office/powerpoint/2010/main" val="2926503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Geographical Location</a:t>
            </a:r>
          </a:p>
        </p:txBody>
      </p:sp>
      <p:sp>
        <p:nvSpPr>
          <p:cNvPr id="3" name="Content Placeholder 2"/>
          <p:cNvSpPr>
            <a:spLocks noGrp="1"/>
          </p:cNvSpPr>
          <p:nvPr>
            <p:ph idx="1"/>
          </p:nvPr>
        </p:nvSpPr>
        <p:spPr>
          <a:xfrm>
            <a:off x="685800" y="1978269"/>
            <a:ext cx="10131425" cy="1614854"/>
          </a:xfrm>
        </p:spPr>
        <p:txBody>
          <a:bodyPr/>
          <a:lstStyle/>
          <a:p>
            <a:pPr algn="just">
              <a:buFont typeface="Wingdings" panose="05000000000000000000" pitchFamily="2" charset="2"/>
              <a:buChar char="Ø"/>
            </a:pPr>
            <a:r>
              <a:rPr lang="en-US" dirty="0"/>
              <a:t>A simple M/R to just emit the longitude and latitude for a given artist. This data is then utilized in Google Maps API and a plot of geographic distribution of artists is obtained. It simplifies identification of geographic hotspots of artists. </a:t>
            </a:r>
          </a:p>
          <a:p>
            <a:pPr marL="0" indent="0" algn="just">
              <a:buNone/>
            </a:pPr>
            <a:endParaRPr lang="en-US" dirty="0"/>
          </a:p>
        </p:txBody>
      </p:sp>
      <p:pic>
        <p:nvPicPr>
          <p:cNvPr id="4" name="Picture 3"/>
          <p:cNvPicPr/>
          <p:nvPr/>
        </p:nvPicPr>
        <p:blipFill>
          <a:blip r:embed="rId3"/>
          <a:stretch>
            <a:fillRect/>
          </a:stretch>
        </p:blipFill>
        <p:spPr>
          <a:xfrm>
            <a:off x="901211" y="3112477"/>
            <a:ext cx="9700602" cy="3534507"/>
          </a:xfrm>
          <a:prstGeom prst="rect">
            <a:avLst/>
          </a:prstGeom>
        </p:spPr>
      </p:pic>
    </p:spTree>
    <p:extLst>
      <p:ext uri="{BB962C8B-B14F-4D97-AF65-F5344CB8AC3E}">
        <p14:creationId xmlns:p14="http://schemas.microsoft.com/office/powerpoint/2010/main" val="3252363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09601"/>
            <a:ext cx="10131425" cy="1016000"/>
          </a:xfrm>
        </p:spPr>
        <p:txBody>
          <a:bodyPr/>
          <a:lstStyle/>
          <a:p>
            <a:r>
              <a:rPr lang="en-US" dirty="0"/>
              <a:t>PIG</a:t>
            </a:r>
          </a:p>
        </p:txBody>
      </p:sp>
      <p:sp>
        <p:nvSpPr>
          <p:cNvPr id="3" name="Content Placeholder 2"/>
          <p:cNvSpPr>
            <a:spLocks noGrp="1"/>
          </p:cNvSpPr>
          <p:nvPr>
            <p:ph idx="1"/>
          </p:nvPr>
        </p:nvSpPr>
        <p:spPr>
          <a:xfrm>
            <a:off x="496277" y="3499339"/>
            <a:ext cx="10131425" cy="1623646"/>
          </a:xfrm>
        </p:spPr>
        <p:txBody>
          <a:bodyPr/>
          <a:lstStyle/>
          <a:p>
            <a:pPr>
              <a:buFont typeface="Wingdings" panose="05000000000000000000" pitchFamily="2" charset="2"/>
              <a:buChar char="Ø"/>
            </a:pPr>
            <a:r>
              <a:rPr lang="en-US" dirty="0"/>
              <a:t>Top 50 most viewed songs</a:t>
            </a:r>
          </a:p>
          <a:p>
            <a:pPr marL="0" indent="0">
              <a:buNone/>
            </a:pPr>
            <a:r>
              <a:rPr lang="en-US" dirty="0"/>
              <a:t>We have used Pig 0.16.0 version to execute the commands. It calculates the top 50 songs that have highest number of views with the number of users that have viewed it.</a:t>
            </a:r>
          </a:p>
          <a:p>
            <a:pPr marL="0" indent="0">
              <a:buNone/>
            </a:pPr>
            <a:r>
              <a:rPr lang="en-US" dirty="0">
                <a:hlinkClick r:id="rId2"/>
              </a:rPr>
              <a:t>Top-50-played-songs</a:t>
            </a:r>
            <a:endParaRPr lang="en-US" dirty="0"/>
          </a:p>
        </p:txBody>
      </p:sp>
      <p:sp>
        <p:nvSpPr>
          <p:cNvPr id="4" name="Content Placeholder 2"/>
          <p:cNvSpPr txBox="1">
            <a:spLocks/>
          </p:cNvSpPr>
          <p:nvPr/>
        </p:nvSpPr>
        <p:spPr>
          <a:xfrm>
            <a:off x="496278" y="1734039"/>
            <a:ext cx="10131425" cy="1402861"/>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Wingdings" panose="05000000000000000000" pitchFamily="2" charset="2"/>
              <a:buChar char="Ø"/>
            </a:pPr>
            <a:r>
              <a:rPr lang="en-US" dirty="0" smtClean="0"/>
              <a:t>Uses ETL (Extract, Transform, Load)</a:t>
            </a:r>
          </a:p>
          <a:p>
            <a:pPr>
              <a:buFont typeface="Wingdings" panose="05000000000000000000" pitchFamily="2" charset="2"/>
              <a:buChar char="Ø"/>
            </a:pPr>
            <a:r>
              <a:rPr lang="en-US" dirty="0" smtClean="0"/>
              <a:t>Uses lazy evaluation </a:t>
            </a:r>
            <a:endParaRPr lang="en-US" dirty="0"/>
          </a:p>
        </p:txBody>
      </p:sp>
    </p:spTree>
    <p:extLst>
      <p:ext uri="{BB962C8B-B14F-4D97-AF65-F5344CB8AC3E}">
        <p14:creationId xmlns:p14="http://schemas.microsoft.com/office/powerpoint/2010/main" val="8525123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PIG</a:t>
            </a:r>
          </a:p>
        </p:txBody>
      </p:sp>
      <p:sp>
        <p:nvSpPr>
          <p:cNvPr id="3" name="Content Placeholder 2"/>
          <p:cNvSpPr>
            <a:spLocks noGrp="1"/>
          </p:cNvSpPr>
          <p:nvPr>
            <p:ph idx="1"/>
          </p:nvPr>
        </p:nvSpPr>
        <p:spPr>
          <a:xfrm>
            <a:off x="685800" y="1737621"/>
            <a:ext cx="10131425" cy="3649133"/>
          </a:xfrm>
        </p:spPr>
        <p:txBody>
          <a:bodyPr/>
          <a:lstStyle/>
          <a:p>
            <a:pPr>
              <a:buFont typeface="Wingdings" panose="05000000000000000000" pitchFamily="2" charset="2"/>
              <a:buChar char="Ø"/>
            </a:pPr>
            <a:r>
              <a:rPr lang="en-US" dirty="0"/>
              <a:t>List of highest beats song before 1980</a:t>
            </a:r>
          </a:p>
          <a:p>
            <a:pPr marL="0" indent="0">
              <a:buNone/>
            </a:pPr>
            <a:endParaRPr lang="en-US" dirty="0"/>
          </a:p>
          <a:p>
            <a:pPr marL="0" indent="0">
              <a:buNone/>
            </a:pPr>
            <a:r>
              <a:rPr lang="en-US" dirty="0"/>
              <a:t>In the recent years, there are several songs with high number of beats. We were curious to know that what is the list of songs with highest number of beats before 1980. Therefore, this PIG program simply calculates the list of songs with highest number of beats before 1980. It also includes the title, artist name and loudness of that particular song.</a:t>
            </a:r>
          </a:p>
          <a:p>
            <a:pPr marL="0" indent="0">
              <a:buNone/>
            </a:pPr>
            <a:endParaRPr lang="en-US" dirty="0"/>
          </a:p>
        </p:txBody>
      </p:sp>
    </p:spTree>
    <p:extLst>
      <p:ext uri="{BB962C8B-B14F-4D97-AF65-F5344CB8AC3E}">
        <p14:creationId xmlns:p14="http://schemas.microsoft.com/office/powerpoint/2010/main" val="12882031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PIG</a:t>
            </a:r>
          </a:p>
        </p:txBody>
      </p:sp>
      <p:sp>
        <p:nvSpPr>
          <p:cNvPr id="3" name="Content Placeholder 2"/>
          <p:cNvSpPr>
            <a:spLocks noGrp="1"/>
          </p:cNvSpPr>
          <p:nvPr>
            <p:ph idx="1"/>
          </p:nvPr>
        </p:nvSpPr>
        <p:spPr>
          <a:xfrm>
            <a:off x="685800" y="1702452"/>
            <a:ext cx="10131425" cy="3649133"/>
          </a:xfrm>
        </p:spPr>
        <p:txBody>
          <a:bodyPr/>
          <a:lstStyle/>
          <a:p>
            <a:pPr>
              <a:buFont typeface="Wingdings" panose="05000000000000000000" pitchFamily="2" charset="2"/>
              <a:buChar char="Ø"/>
            </a:pPr>
            <a:r>
              <a:rPr lang="en-US" dirty="0"/>
              <a:t>We have also performed several other PIG operations to find:</a:t>
            </a:r>
          </a:p>
          <a:p>
            <a:pPr marL="0" indent="0">
              <a:buNone/>
            </a:pPr>
            <a:endParaRPr lang="en-US" dirty="0"/>
          </a:p>
          <a:p>
            <a:pPr marL="342900" indent="-342900">
              <a:buFont typeface="+mj-lt"/>
              <a:buAutoNum type="arabicPeriod"/>
            </a:pPr>
            <a:r>
              <a:rPr lang="en-US" dirty="0"/>
              <a:t>Top 10 years with highest number of artist debut</a:t>
            </a:r>
          </a:p>
          <a:p>
            <a:pPr marL="342900" indent="-342900">
              <a:buFont typeface="+mj-lt"/>
              <a:buAutoNum type="arabicPeriod"/>
            </a:pPr>
            <a:r>
              <a:rPr lang="en-US" dirty="0"/>
              <a:t>Top 10 years with highest number of song release</a:t>
            </a:r>
          </a:p>
          <a:p>
            <a:endParaRPr lang="en-US" dirty="0"/>
          </a:p>
        </p:txBody>
      </p:sp>
    </p:spTree>
    <p:extLst>
      <p:ext uri="{BB962C8B-B14F-4D97-AF65-F5344CB8AC3E}">
        <p14:creationId xmlns:p14="http://schemas.microsoft.com/office/powerpoint/2010/main" val="16756003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
            <a:ext cx="10131425" cy="1028700"/>
          </a:xfrm>
        </p:spPr>
        <p:txBody>
          <a:bodyPr/>
          <a:lstStyle/>
          <a:p>
            <a:r>
              <a:rPr lang="en-US" dirty="0"/>
              <a:t>Neo4j</a:t>
            </a:r>
          </a:p>
        </p:txBody>
      </p:sp>
      <p:sp>
        <p:nvSpPr>
          <p:cNvPr id="3" name="Content Placeholder 2"/>
          <p:cNvSpPr>
            <a:spLocks noGrp="1"/>
          </p:cNvSpPr>
          <p:nvPr>
            <p:ph idx="1"/>
          </p:nvPr>
        </p:nvSpPr>
        <p:spPr>
          <a:xfrm>
            <a:off x="685799" y="931659"/>
            <a:ext cx="10131425" cy="1131277"/>
          </a:xfrm>
        </p:spPr>
        <p:txBody>
          <a:bodyPr>
            <a:normAutofit lnSpcReduction="10000"/>
          </a:bodyPr>
          <a:lstStyle/>
          <a:p>
            <a:pPr algn="just">
              <a:buFont typeface="Wingdings" panose="05000000000000000000" pitchFamily="2" charset="2"/>
              <a:buChar char="Ø"/>
            </a:pPr>
            <a:r>
              <a:rPr lang="en-US" dirty="0"/>
              <a:t>We</a:t>
            </a:r>
            <a:r>
              <a:rPr lang="en-US" b="1" dirty="0"/>
              <a:t> </a:t>
            </a:r>
            <a:r>
              <a:rPr lang="en-US" dirty="0"/>
              <a:t>used Neo4j graph database to represent relationship between a unique user and unique songs he listened to.</a:t>
            </a:r>
          </a:p>
          <a:p>
            <a:pPr marL="0" indent="0" algn="ctr">
              <a:buNone/>
            </a:pPr>
            <a:r>
              <a:rPr lang="en-US" dirty="0"/>
              <a:t>A Typical view of User Node and Song Nodes</a:t>
            </a:r>
          </a:p>
          <a:p>
            <a:pPr marL="0" indent="0">
              <a:buNone/>
            </a:pPr>
            <a:endParaRPr lang="en-US" dirty="0"/>
          </a:p>
        </p:txBody>
      </p:sp>
      <p:pic>
        <p:nvPicPr>
          <p:cNvPr id="4" name="Picture 3" descr="../Desktop/Screen%20Shot%202016-08-08%20at%2011.15.00%20AM.png"/>
          <p:cNvPicPr/>
          <p:nvPr/>
        </p:nvPicPr>
        <p:blipFill>
          <a:blip r:embed="rId2">
            <a:extLst>
              <a:ext uri="{28A0092B-C50C-407E-A947-70E740481C1C}">
                <a14:useLocalDpi xmlns:a14="http://schemas.microsoft.com/office/drawing/2010/main" val="0"/>
              </a:ext>
            </a:extLst>
          </a:blip>
          <a:srcRect/>
          <a:stretch>
            <a:fillRect/>
          </a:stretch>
        </p:blipFill>
        <p:spPr bwMode="auto">
          <a:xfrm>
            <a:off x="685801" y="1811215"/>
            <a:ext cx="9935307" cy="4765432"/>
          </a:xfrm>
          <a:prstGeom prst="rect">
            <a:avLst/>
          </a:prstGeom>
          <a:noFill/>
          <a:ln>
            <a:noFill/>
          </a:ln>
        </p:spPr>
      </p:pic>
    </p:spTree>
    <p:extLst>
      <p:ext uri="{BB962C8B-B14F-4D97-AF65-F5344CB8AC3E}">
        <p14:creationId xmlns:p14="http://schemas.microsoft.com/office/powerpoint/2010/main" val="2626841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neo4j</a:t>
            </a:r>
          </a:p>
        </p:txBody>
      </p:sp>
      <p:sp>
        <p:nvSpPr>
          <p:cNvPr id="3" name="Content Placeholder 2"/>
          <p:cNvSpPr>
            <a:spLocks noGrp="1"/>
          </p:cNvSpPr>
          <p:nvPr>
            <p:ph idx="1"/>
          </p:nvPr>
        </p:nvSpPr>
        <p:spPr>
          <a:xfrm>
            <a:off x="685801" y="1784838"/>
            <a:ext cx="10131425" cy="1298331"/>
          </a:xfrm>
        </p:spPr>
        <p:txBody>
          <a:bodyPr/>
          <a:lstStyle/>
          <a:p>
            <a:pPr algn="just">
              <a:buFont typeface="Wingdings" panose="05000000000000000000" pitchFamily="2" charset="2"/>
              <a:buChar char="Ø"/>
            </a:pPr>
            <a:r>
              <a:rPr lang="en-US" dirty="0"/>
              <a:t>Properties of each song Node in the Neo4j Database</a:t>
            </a:r>
          </a:p>
          <a:p>
            <a:pPr marL="0" indent="0" algn="just">
              <a:buNone/>
            </a:pPr>
            <a:endParaRPr lang="en-US" dirty="0"/>
          </a:p>
        </p:txBody>
      </p:sp>
      <p:pic>
        <p:nvPicPr>
          <p:cNvPr id="4" name="Picture 3" descr="../Desktop/Screen%20Shot%202016-08-08%20at%2011.37.34%20AM.png"/>
          <p:cNvPicPr/>
          <p:nvPr/>
        </p:nvPicPr>
        <p:blipFill>
          <a:blip r:embed="rId2">
            <a:extLst>
              <a:ext uri="{28A0092B-C50C-407E-A947-70E740481C1C}">
                <a14:useLocalDpi xmlns:a14="http://schemas.microsoft.com/office/drawing/2010/main" val="0"/>
              </a:ext>
            </a:extLst>
          </a:blip>
          <a:srcRect/>
          <a:stretch>
            <a:fillRect/>
          </a:stretch>
        </p:blipFill>
        <p:spPr bwMode="auto">
          <a:xfrm>
            <a:off x="3490594" y="2854569"/>
            <a:ext cx="4290597" cy="3062654"/>
          </a:xfrm>
          <a:prstGeom prst="rect">
            <a:avLst/>
          </a:prstGeom>
          <a:noFill/>
          <a:ln>
            <a:noFill/>
          </a:ln>
        </p:spPr>
      </p:pic>
    </p:spTree>
    <p:extLst>
      <p:ext uri="{BB962C8B-B14F-4D97-AF65-F5344CB8AC3E}">
        <p14:creationId xmlns:p14="http://schemas.microsoft.com/office/powerpoint/2010/main" val="29183423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esktop/Screen%20Shot%202016-08-08%20at%2011.08.06%20AM.png"/>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ffectLst>
            <a:softEdge rad="0"/>
          </a:effectLst>
        </p:spPr>
      </p:pic>
    </p:spTree>
    <p:extLst>
      <p:ext uri="{BB962C8B-B14F-4D97-AF65-F5344CB8AC3E}">
        <p14:creationId xmlns:p14="http://schemas.microsoft.com/office/powerpoint/2010/main" val="31148363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a:t>
            </a:r>
          </a:p>
        </p:txBody>
      </p:sp>
      <p:sp>
        <p:nvSpPr>
          <p:cNvPr id="3" name="Content Placeholder 2"/>
          <p:cNvSpPr>
            <a:spLocks noGrp="1"/>
          </p:cNvSpPr>
          <p:nvPr>
            <p:ph idx="1"/>
          </p:nvPr>
        </p:nvSpPr>
        <p:spPr/>
        <p:txBody>
          <a:bodyPr>
            <a:normAutofit fontScale="92500" lnSpcReduction="20000"/>
          </a:bodyPr>
          <a:lstStyle/>
          <a:p>
            <a:pPr>
              <a:buFont typeface="Wingdings" panose="05000000000000000000" pitchFamily="2" charset="2"/>
              <a:buChar char="Ø"/>
            </a:pPr>
            <a:r>
              <a:rPr lang="en-US" dirty="0"/>
              <a:t>Introduction</a:t>
            </a:r>
          </a:p>
          <a:p>
            <a:pPr>
              <a:buFont typeface="Wingdings" panose="05000000000000000000" pitchFamily="2" charset="2"/>
              <a:buChar char="Ø"/>
            </a:pPr>
            <a:r>
              <a:rPr lang="en-US" dirty="0"/>
              <a:t>About Dataset</a:t>
            </a:r>
          </a:p>
          <a:p>
            <a:pPr>
              <a:buFont typeface="Wingdings" panose="05000000000000000000" pitchFamily="2" charset="2"/>
              <a:buChar char="Ø"/>
            </a:pPr>
            <a:r>
              <a:rPr lang="en-US" dirty="0"/>
              <a:t>Technology Used</a:t>
            </a:r>
          </a:p>
          <a:p>
            <a:pPr>
              <a:buFont typeface="Wingdings" panose="05000000000000000000" pitchFamily="2" charset="2"/>
              <a:buChar char="Ø"/>
            </a:pPr>
            <a:r>
              <a:rPr lang="en-US" dirty="0"/>
              <a:t>MapReduce</a:t>
            </a:r>
          </a:p>
          <a:p>
            <a:pPr>
              <a:buFont typeface="Wingdings" panose="05000000000000000000" pitchFamily="2" charset="2"/>
              <a:buChar char="Ø"/>
            </a:pPr>
            <a:r>
              <a:rPr lang="en-US" dirty="0"/>
              <a:t>Geographical </a:t>
            </a:r>
            <a:r>
              <a:rPr lang="en-US" dirty="0" smtClean="0"/>
              <a:t>locations of Artists</a:t>
            </a:r>
            <a:endParaRPr lang="en-US" dirty="0"/>
          </a:p>
          <a:p>
            <a:pPr>
              <a:buFont typeface="Wingdings" panose="05000000000000000000" pitchFamily="2" charset="2"/>
              <a:buChar char="Ø"/>
            </a:pPr>
            <a:r>
              <a:rPr lang="en-US" dirty="0" smtClean="0"/>
              <a:t>PIG</a:t>
            </a:r>
            <a:endParaRPr lang="en-US" dirty="0"/>
          </a:p>
          <a:p>
            <a:pPr>
              <a:buFont typeface="Wingdings" panose="05000000000000000000" pitchFamily="2" charset="2"/>
              <a:buChar char="Ø"/>
            </a:pPr>
            <a:r>
              <a:rPr lang="en-US" dirty="0"/>
              <a:t>Graph Database</a:t>
            </a:r>
          </a:p>
          <a:p>
            <a:pPr>
              <a:buFont typeface="Wingdings" panose="05000000000000000000" pitchFamily="2" charset="2"/>
              <a:buChar char="Ø"/>
            </a:pPr>
            <a:r>
              <a:rPr lang="en-US" dirty="0"/>
              <a:t>Microsoft </a:t>
            </a:r>
            <a:r>
              <a:rPr lang="en-US" dirty="0" smtClean="0"/>
              <a:t>Azure (</a:t>
            </a:r>
            <a:r>
              <a:rPr lang="en-US" dirty="0"/>
              <a:t>Machine Learning)</a:t>
            </a:r>
          </a:p>
          <a:p>
            <a:pPr>
              <a:buFont typeface="Wingdings" panose="05000000000000000000" pitchFamily="2" charset="2"/>
              <a:buChar char="Ø"/>
            </a:pPr>
            <a:r>
              <a:rPr lang="en-US" dirty="0"/>
              <a:t>Demo</a:t>
            </a:r>
          </a:p>
          <a:p>
            <a:pPr>
              <a:buFont typeface="Wingdings" panose="05000000000000000000" pitchFamily="2" charset="2"/>
              <a:buChar char="Ø"/>
            </a:pPr>
            <a:r>
              <a:rPr lang="en-US" dirty="0"/>
              <a:t>Challenges</a:t>
            </a:r>
          </a:p>
          <a:p>
            <a:pPr>
              <a:buFont typeface="Wingdings" panose="05000000000000000000" pitchFamily="2" charset="2"/>
              <a:buChar char="Ø"/>
            </a:pPr>
            <a:r>
              <a:rPr lang="en-US" dirty="0"/>
              <a:t>References</a:t>
            </a:r>
          </a:p>
        </p:txBody>
      </p:sp>
    </p:spTree>
    <p:extLst>
      <p:ext uri="{BB962C8B-B14F-4D97-AF65-F5344CB8AC3E}">
        <p14:creationId xmlns:p14="http://schemas.microsoft.com/office/powerpoint/2010/main" val="300613585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91966"/>
            <a:ext cx="10131425" cy="1108971"/>
          </a:xfrm>
        </p:spPr>
        <p:txBody>
          <a:bodyPr/>
          <a:lstStyle/>
          <a:p>
            <a:r>
              <a:rPr lang="en-US" dirty="0" smtClean="0"/>
              <a:t>Predicting #Audience and #Views</a:t>
            </a:r>
            <a:endParaRPr lang="en-US" dirty="0"/>
          </a:p>
        </p:txBody>
      </p:sp>
      <p:sp>
        <p:nvSpPr>
          <p:cNvPr id="3" name="Content Placeholder 2"/>
          <p:cNvSpPr>
            <a:spLocks noGrp="1"/>
          </p:cNvSpPr>
          <p:nvPr>
            <p:ph idx="1"/>
          </p:nvPr>
        </p:nvSpPr>
        <p:spPr>
          <a:xfrm>
            <a:off x="685798" y="1211873"/>
            <a:ext cx="10131425" cy="2365131"/>
          </a:xfrm>
        </p:spPr>
        <p:txBody>
          <a:bodyPr/>
          <a:lstStyle/>
          <a:p>
            <a:pPr>
              <a:buFont typeface="Wingdings" panose="05000000000000000000" pitchFamily="2" charset="2"/>
              <a:buChar char="Ø"/>
            </a:pPr>
            <a:r>
              <a:rPr lang="en-US" dirty="0"/>
              <a:t>Prediction of possible audience count and Number of play count is a regression problem. First step towards achieving this is preprocessing this dataset and cleaning the data.</a:t>
            </a:r>
          </a:p>
          <a:p>
            <a:pPr marL="285750" lvl="1">
              <a:buFont typeface="Wingdings" panose="05000000000000000000" pitchFamily="2" charset="2"/>
              <a:buChar char="Ø"/>
            </a:pPr>
            <a:r>
              <a:rPr lang="en-US" dirty="0"/>
              <a:t>Data Preparation:</a:t>
            </a:r>
          </a:p>
          <a:p>
            <a:pPr marL="0" lvl="1" indent="0">
              <a:buNone/>
            </a:pPr>
            <a:r>
              <a:rPr lang="en-US" dirty="0"/>
              <a:t>The data is more or less preprocessed in the MR jobs already but we ensured its cleanliness by cleaning the missing data and removing duplicate rows.</a:t>
            </a:r>
          </a:p>
          <a:p>
            <a:pPr marL="0" lvl="1" indent="0">
              <a:buNone/>
            </a:pPr>
            <a:endParaRPr lang="en-US" sz="1100" dirty="0"/>
          </a:p>
          <a:p>
            <a:pPr marL="0" indent="0">
              <a:buNone/>
            </a:pPr>
            <a:endParaRPr lang="en-US" dirty="0"/>
          </a:p>
        </p:txBody>
      </p:sp>
      <p:pic>
        <p:nvPicPr>
          <p:cNvPr id="4" name="Picture 3" descr="/Users/sumitdeshmukh/Desktop/Pearson Correlation.png"/>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1072660" y="2936631"/>
            <a:ext cx="9100039" cy="3921369"/>
          </a:xfrm>
          <a:prstGeom prst="rect">
            <a:avLst/>
          </a:prstGeom>
          <a:noFill/>
          <a:ln>
            <a:noFill/>
          </a:ln>
        </p:spPr>
      </p:pic>
    </p:spTree>
    <p:extLst>
      <p:ext uri="{BB962C8B-B14F-4D97-AF65-F5344CB8AC3E}">
        <p14:creationId xmlns:p14="http://schemas.microsoft.com/office/powerpoint/2010/main" val="3769959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701" y="508000"/>
            <a:ext cx="10131425" cy="1456267"/>
          </a:xfrm>
        </p:spPr>
        <p:txBody>
          <a:bodyPr/>
          <a:lstStyle/>
          <a:p>
            <a:r>
              <a:rPr lang="en-US" dirty="0" smtClean="0"/>
              <a:t>Prediction Model</a:t>
            </a:r>
            <a:endParaRPr lang="en-US" dirty="0"/>
          </a:p>
        </p:txBody>
      </p:sp>
      <p:sp>
        <p:nvSpPr>
          <p:cNvPr id="3" name="Content Placeholder 2"/>
          <p:cNvSpPr>
            <a:spLocks noGrp="1"/>
          </p:cNvSpPr>
          <p:nvPr>
            <p:ph idx="1"/>
          </p:nvPr>
        </p:nvSpPr>
        <p:spPr>
          <a:xfrm>
            <a:off x="685801" y="2142067"/>
            <a:ext cx="10131425" cy="785771"/>
          </a:xfrm>
        </p:spPr>
        <p:txBody>
          <a:bodyPr/>
          <a:lstStyle/>
          <a:p>
            <a:pPr>
              <a:buFont typeface="Wingdings" panose="05000000000000000000" pitchFamily="2" charset="2"/>
              <a:buChar char="Ø"/>
            </a:pPr>
            <a:r>
              <a:rPr lang="en-US" dirty="0"/>
              <a:t>Linear Regression Model</a:t>
            </a:r>
          </a:p>
        </p:txBody>
      </p:sp>
      <p:pic>
        <p:nvPicPr>
          <p:cNvPr id="4" name="Picture 3" descr="/Users/sumitdeshmukh/Desktop/Screen Shot 2016-08-08 at 1.35.20 AM.png"/>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4584700" y="72707"/>
            <a:ext cx="7607301" cy="6688578"/>
          </a:xfrm>
          <a:prstGeom prst="rect">
            <a:avLst/>
          </a:prstGeom>
          <a:noFill/>
          <a:ln>
            <a:noFill/>
          </a:ln>
        </p:spPr>
      </p:pic>
    </p:spTree>
    <p:extLst>
      <p:ext uri="{BB962C8B-B14F-4D97-AF65-F5344CB8AC3E}">
        <p14:creationId xmlns:p14="http://schemas.microsoft.com/office/powerpoint/2010/main" val="16777510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Good or BAD we </a:t>
            </a:r>
            <a:r>
              <a:rPr lang="en-US" dirty="0" err="1" smtClean="0"/>
              <a:t>DiD</a:t>
            </a:r>
            <a:r>
              <a:rPr lang="en-US" dirty="0" smtClean="0"/>
              <a:t> ?</a:t>
            </a:r>
            <a:endParaRPr lang="en-US" dirty="0"/>
          </a:p>
        </p:txBody>
      </p:sp>
      <p:sp>
        <p:nvSpPr>
          <p:cNvPr id="3" name="Content Placeholder 2"/>
          <p:cNvSpPr>
            <a:spLocks noGrp="1"/>
          </p:cNvSpPr>
          <p:nvPr>
            <p:ph idx="1"/>
          </p:nvPr>
        </p:nvSpPr>
        <p:spPr>
          <a:xfrm>
            <a:off x="685801" y="2001390"/>
            <a:ext cx="10131425" cy="715433"/>
          </a:xfrm>
        </p:spPr>
        <p:txBody>
          <a:bodyPr/>
          <a:lstStyle/>
          <a:p>
            <a:pPr>
              <a:buFont typeface="Wingdings" panose="05000000000000000000" pitchFamily="2" charset="2"/>
              <a:buChar char="Ø"/>
            </a:pPr>
            <a:r>
              <a:rPr lang="en-US" dirty="0"/>
              <a:t>Standard Performance Parameters: </a:t>
            </a:r>
          </a:p>
        </p:txBody>
      </p:sp>
      <p:pic>
        <p:nvPicPr>
          <p:cNvPr id="9" name="Picture 8"/>
          <p:cNvPicPr>
            <a:picLocks noChangeAspect="1"/>
          </p:cNvPicPr>
          <p:nvPr/>
        </p:nvPicPr>
        <p:blipFill>
          <a:blip r:embed="rId2"/>
          <a:stretch>
            <a:fillRect/>
          </a:stretch>
        </p:blipFill>
        <p:spPr>
          <a:xfrm>
            <a:off x="876299" y="2962275"/>
            <a:ext cx="8874369" cy="2857500"/>
          </a:xfrm>
          <a:prstGeom prst="rect">
            <a:avLst/>
          </a:prstGeom>
        </p:spPr>
      </p:pic>
    </p:spTree>
    <p:extLst>
      <p:ext uri="{BB962C8B-B14F-4D97-AF65-F5344CB8AC3E}">
        <p14:creationId xmlns:p14="http://schemas.microsoft.com/office/powerpoint/2010/main" val="36242402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demo</a:t>
            </a:r>
          </a:p>
        </p:txBody>
      </p:sp>
    </p:spTree>
    <p:extLst>
      <p:ext uri="{BB962C8B-B14F-4D97-AF65-F5344CB8AC3E}">
        <p14:creationId xmlns:p14="http://schemas.microsoft.com/office/powerpoint/2010/main" val="25083708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a:t>
            </a:r>
          </a:p>
        </p:txBody>
      </p:sp>
      <p:sp>
        <p:nvSpPr>
          <p:cNvPr id="3" name="Content Placeholder 2"/>
          <p:cNvSpPr>
            <a:spLocks noGrp="1"/>
          </p:cNvSpPr>
          <p:nvPr>
            <p:ph idx="1"/>
          </p:nvPr>
        </p:nvSpPr>
        <p:spPr/>
        <p:txBody>
          <a:bodyPr/>
          <a:lstStyle/>
          <a:p>
            <a:pPr algn="just">
              <a:buFont typeface="Wingdings" panose="05000000000000000000" pitchFamily="2" charset="2"/>
              <a:buChar char="Ø"/>
            </a:pPr>
            <a:r>
              <a:rPr lang="en-US" dirty="0"/>
              <a:t>Huge data to crunch(approximately 280 GB).</a:t>
            </a:r>
          </a:p>
          <a:p>
            <a:pPr algn="just">
              <a:buFont typeface="Wingdings" panose="05000000000000000000" pitchFamily="2" charset="2"/>
              <a:buChar char="Ø"/>
            </a:pPr>
            <a:r>
              <a:rPr lang="en-US" dirty="0"/>
              <a:t>Extracting data into CSV from HDF5</a:t>
            </a:r>
            <a:r>
              <a:rPr lang="en-US" dirty="0" smtClean="0"/>
              <a:t>. Unable </a:t>
            </a:r>
            <a:r>
              <a:rPr lang="en-US" dirty="0"/>
              <a:t>to make it parallel on EMR.</a:t>
            </a:r>
          </a:p>
          <a:p>
            <a:pPr>
              <a:buFont typeface="Wingdings" panose="05000000000000000000" pitchFamily="2" charset="2"/>
              <a:buChar char="Ø"/>
            </a:pPr>
            <a:r>
              <a:rPr lang="en-US" dirty="0"/>
              <a:t>Data Cleaning and preprocessing due to unavailable/junk values for certain fields.</a:t>
            </a:r>
          </a:p>
          <a:p>
            <a:pPr algn="just">
              <a:buFont typeface="Wingdings" panose="05000000000000000000" pitchFamily="2" charset="2"/>
              <a:buChar char="Ø"/>
            </a:pPr>
            <a:r>
              <a:rPr lang="en-US" dirty="0"/>
              <a:t>Limited usage on Azure ML(only 10 GB free space).</a:t>
            </a:r>
          </a:p>
          <a:p>
            <a:pPr algn="just">
              <a:buFont typeface="Wingdings" panose="05000000000000000000" pitchFamily="2" charset="2"/>
              <a:buChar char="Ø"/>
            </a:pPr>
            <a:r>
              <a:rPr lang="en-US" dirty="0"/>
              <a:t>Building the architecture in Neo4j with 2 nodes having a relationship.</a:t>
            </a:r>
          </a:p>
        </p:txBody>
      </p:sp>
    </p:spTree>
    <p:extLst>
      <p:ext uri="{BB962C8B-B14F-4D97-AF65-F5344CB8AC3E}">
        <p14:creationId xmlns:p14="http://schemas.microsoft.com/office/powerpoint/2010/main" val="46829184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lstStyle/>
          <a:p>
            <a:pPr marL="342900" indent="-342900">
              <a:buFont typeface="+mj-lt"/>
              <a:buAutoNum type="arabicPeriod"/>
            </a:pPr>
            <a:r>
              <a:rPr lang="en-US" dirty="0">
                <a:hlinkClick r:id="rId2"/>
              </a:rPr>
              <a:t>http://labrosa.ee.columbia.edu/millionsong/</a:t>
            </a:r>
            <a:endParaRPr lang="en-US" dirty="0"/>
          </a:p>
          <a:p>
            <a:pPr marL="342900" indent="-342900">
              <a:buFont typeface="+mj-lt"/>
              <a:buAutoNum type="arabicPeriod"/>
            </a:pPr>
            <a:r>
              <a:rPr lang="en-US" dirty="0">
                <a:hlinkClick r:id="rId3"/>
              </a:rPr>
              <a:t>https://aws.amazon.com/datasets/million-song-dataset/</a:t>
            </a:r>
            <a:endParaRPr lang="en-US" dirty="0"/>
          </a:p>
          <a:p>
            <a:pPr marL="342900" indent="-342900">
              <a:buFont typeface="+mj-lt"/>
              <a:buAutoNum type="arabicPeriod"/>
            </a:pPr>
            <a:r>
              <a:rPr lang="en-US" dirty="0">
                <a:hlinkClick r:id="rId4"/>
              </a:rPr>
              <a:t>http://ismir2011.ismir.net/papers/OS6-1.pdf</a:t>
            </a:r>
            <a:endParaRPr lang="en-US" dirty="0"/>
          </a:p>
          <a:p>
            <a:pPr marL="342900" indent="-342900">
              <a:buFont typeface="+mj-lt"/>
              <a:buAutoNum type="arabicPeriod"/>
            </a:pPr>
            <a:r>
              <a:rPr lang="en-US" dirty="0">
                <a:hlinkClick r:id="rId5"/>
              </a:rPr>
              <a:t>http://blog.echonest.com/post/3639160982/million-song-dataset</a:t>
            </a:r>
            <a:endParaRPr lang="en-US" dirty="0"/>
          </a:p>
          <a:p>
            <a:pPr marL="342900" indent="-342900">
              <a:buFont typeface="+mj-lt"/>
              <a:buAutoNum type="arabicPeriod"/>
            </a:pPr>
            <a:r>
              <a:rPr lang="en-US" dirty="0">
                <a:hlinkClick r:id="rId6"/>
              </a:rPr>
              <a:t>https://neo4j.com/docs/developer-manual/current/drivers/#driver-introduction</a:t>
            </a:r>
            <a:endParaRPr lang="en-US" dirty="0"/>
          </a:p>
          <a:p>
            <a:pPr marL="342900" indent="-342900">
              <a:buFont typeface="+mj-lt"/>
              <a:buAutoNum type="arabicPeriod"/>
            </a:pPr>
            <a:r>
              <a:rPr lang="en-US" dirty="0">
                <a:hlinkClick r:id="rId7"/>
              </a:rPr>
              <a:t>https://hadoop.apache.org/docs/r1.2.1/mapred_tutorial.html</a:t>
            </a:r>
            <a:endParaRPr lang="en-US" dirty="0"/>
          </a:p>
          <a:p>
            <a:pPr marL="342900" indent="-342900">
              <a:buFont typeface="+mj-lt"/>
              <a:buAutoNum type="arabicPeriod"/>
            </a:pPr>
            <a:r>
              <a:rPr lang="en-US" dirty="0">
                <a:hlinkClick r:id="rId8"/>
              </a:rPr>
              <a:t>http://www.tutorialspoint.com/apache_pig/index.htm</a:t>
            </a:r>
            <a:endParaRPr lang="en-US" dirty="0"/>
          </a:p>
        </p:txBody>
      </p:sp>
    </p:spTree>
    <p:extLst>
      <p:ext uri="{BB962C8B-B14F-4D97-AF65-F5344CB8AC3E}">
        <p14:creationId xmlns:p14="http://schemas.microsoft.com/office/powerpoint/2010/main" val="69328178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Citation</a:t>
            </a:r>
          </a:p>
        </p:txBody>
      </p:sp>
      <p:sp>
        <p:nvSpPr>
          <p:cNvPr id="3" name="Content Placeholder 2"/>
          <p:cNvSpPr>
            <a:spLocks noGrp="1"/>
          </p:cNvSpPr>
          <p:nvPr>
            <p:ph idx="1"/>
          </p:nvPr>
        </p:nvSpPr>
        <p:spPr/>
        <p:txBody>
          <a:bodyPr/>
          <a:lstStyle/>
          <a:p>
            <a:pPr marL="0" indent="0" algn="ctr">
              <a:buNone/>
            </a:pPr>
            <a:r>
              <a:rPr lang="en-US" dirty="0"/>
              <a:t>Thierry </a:t>
            </a:r>
            <a:r>
              <a:rPr lang="en-US" dirty="0" err="1"/>
              <a:t>Bertin-Mahieux</a:t>
            </a:r>
            <a:r>
              <a:rPr lang="en-US" dirty="0"/>
              <a:t>, Daniel P.W. Ellis, Brian Whitman, and Paul </a:t>
            </a:r>
            <a:r>
              <a:rPr lang="en-US" dirty="0" err="1"/>
              <a:t>Lamere</a:t>
            </a:r>
            <a:r>
              <a:rPr lang="en-US" dirty="0"/>
              <a:t>.</a:t>
            </a:r>
            <a:br>
              <a:rPr lang="en-US" dirty="0"/>
            </a:br>
            <a:r>
              <a:rPr lang="en-US" dirty="0"/>
              <a:t>The Million Song Dataset. In Proceedings of the 12th International Society</a:t>
            </a:r>
            <a:br>
              <a:rPr lang="en-US" dirty="0"/>
            </a:br>
            <a:r>
              <a:rPr lang="en-US" dirty="0"/>
              <a:t>for Music Information Retrieval Conference (ISMIR 2011), 2011.</a:t>
            </a:r>
          </a:p>
        </p:txBody>
      </p:sp>
    </p:spTree>
    <p:extLst>
      <p:ext uri="{BB962C8B-B14F-4D97-AF65-F5344CB8AC3E}">
        <p14:creationId xmlns:p14="http://schemas.microsoft.com/office/powerpoint/2010/main" val="2986548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139700" y="88900"/>
            <a:ext cx="12052300" cy="6769100"/>
          </a:xfrm>
          <a:prstGeom prst="rect">
            <a:avLst/>
          </a:prstGeom>
        </p:spPr>
      </p:pic>
      <p:sp>
        <p:nvSpPr>
          <p:cNvPr id="6" name="TextBox 5"/>
          <p:cNvSpPr txBox="1"/>
          <p:nvPr/>
        </p:nvSpPr>
        <p:spPr>
          <a:xfrm>
            <a:off x="6375400" y="5103674"/>
            <a:ext cx="5816600" cy="1754326"/>
          </a:xfrm>
          <a:prstGeom prst="rect">
            <a:avLst/>
          </a:prstGeom>
          <a:solidFill>
            <a:schemeClr val="accent5">
              <a:lumMod val="20000"/>
              <a:lumOff val="80000"/>
            </a:schemeClr>
          </a:solidFill>
          <a:ln>
            <a:solidFill>
              <a:srgbClr val="FFC000"/>
            </a:solidFill>
          </a:ln>
        </p:spPr>
        <p:txBody>
          <a:bodyPr wrap="square" rtlCol="0">
            <a:spAutoFit/>
          </a:bodyPr>
          <a:lstStyle/>
          <a:p>
            <a:pPr algn="ctr"/>
            <a:r>
              <a:rPr lang="en-US" sz="5400" b="1" i="1" dirty="0" smtClean="0">
                <a:solidFill>
                  <a:schemeClr val="accent6">
                    <a:lumMod val="75000"/>
                  </a:schemeClr>
                </a:solidFill>
              </a:rPr>
              <a:t>Fun(Parallelization) at Work</a:t>
            </a:r>
            <a:endParaRPr lang="en-US" sz="5400" b="1" i="1" dirty="0">
              <a:solidFill>
                <a:schemeClr val="accent6">
                  <a:lumMod val="75000"/>
                </a:schemeClr>
              </a:solidFill>
            </a:endParaRPr>
          </a:p>
        </p:txBody>
      </p:sp>
    </p:spTree>
    <p:extLst>
      <p:ext uri="{BB962C8B-B14F-4D97-AF65-F5344CB8AC3E}">
        <p14:creationId xmlns:p14="http://schemas.microsoft.com/office/powerpoint/2010/main" val="1942951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5" name="Content Placeholder 4"/>
          <p:cNvSpPr>
            <a:spLocks noGrp="1"/>
          </p:cNvSpPr>
          <p:nvPr>
            <p:ph idx="1"/>
          </p:nvPr>
        </p:nvSpPr>
        <p:spPr>
          <a:xfrm>
            <a:off x="685801" y="2142067"/>
            <a:ext cx="10312399" cy="3141133"/>
          </a:xfrm>
        </p:spPr>
        <p:txBody>
          <a:bodyPr/>
          <a:lstStyle/>
          <a:p>
            <a:pPr algn="just">
              <a:buFont typeface="Wingdings" panose="05000000000000000000" pitchFamily="2" charset="2"/>
              <a:buChar char="Ø"/>
            </a:pPr>
            <a:r>
              <a:rPr lang="en-US" dirty="0" smtClean="0"/>
              <a:t>What is the Motivation ?</a:t>
            </a:r>
          </a:p>
          <a:p>
            <a:pPr algn="just">
              <a:buFont typeface="Wingdings" panose="05000000000000000000" pitchFamily="2" charset="2"/>
              <a:buChar char="Ø"/>
            </a:pPr>
            <a:endParaRPr lang="en-US" dirty="0"/>
          </a:p>
          <a:p>
            <a:pPr algn="just">
              <a:buFont typeface="Wingdings" panose="05000000000000000000" pitchFamily="2" charset="2"/>
              <a:buChar char="Ø"/>
            </a:pPr>
            <a:endParaRPr lang="en-US" dirty="0" smtClean="0"/>
          </a:p>
          <a:p>
            <a:pPr algn="just">
              <a:buFont typeface="Wingdings" panose="05000000000000000000" pitchFamily="2" charset="2"/>
              <a:buChar char="Ø"/>
            </a:pPr>
            <a:r>
              <a:rPr lang="en-US" dirty="0"/>
              <a:t>W</a:t>
            </a:r>
            <a:r>
              <a:rPr lang="en-US" dirty="0" smtClean="0"/>
              <a:t>hat is so Big about ”Big Data”?</a:t>
            </a:r>
          </a:p>
          <a:p>
            <a:pPr algn="just">
              <a:buFont typeface="Wingdings" panose="05000000000000000000" pitchFamily="2" charset="2"/>
              <a:buChar char="Ø"/>
            </a:pPr>
            <a:endParaRPr lang="en-US" dirty="0"/>
          </a:p>
        </p:txBody>
      </p:sp>
    </p:spTree>
    <p:extLst>
      <p:ext uri="{BB962C8B-B14F-4D97-AF65-F5344CB8AC3E}">
        <p14:creationId xmlns:p14="http://schemas.microsoft.com/office/powerpoint/2010/main" val="29848433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Incredible Things That Happen Every 60 Seconds On The Internet"/>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1" y="615462"/>
            <a:ext cx="10131425" cy="5175738"/>
          </a:xfrm>
        </p:spPr>
      </p:pic>
    </p:spTree>
    <p:extLst>
      <p:ext uri="{BB962C8B-B14F-4D97-AF65-F5344CB8AC3E}">
        <p14:creationId xmlns:p14="http://schemas.microsoft.com/office/powerpoint/2010/main" val="185913130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 Dataset</a:t>
            </a:r>
          </a:p>
        </p:txBody>
      </p:sp>
      <p:sp>
        <p:nvSpPr>
          <p:cNvPr id="3" name="Content Placeholder 2"/>
          <p:cNvSpPr>
            <a:spLocks noGrp="1"/>
          </p:cNvSpPr>
          <p:nvPr>
            <p:ph idx="1"/>
          </p:nvPr>
        </p:nvSpPr>
        <p:spPr>
          <a:xfrm>
            <a:off x="685801" y="1828801"/>
            <a:ext cx="10131425" cy="3962400"/>
          </a:xfrm>
        </p:spPr>
        <p:txBody>
          <a:bodyPr>
            <a:normAutofit fontScale="92500" lnSpcReduction="10000"/>
          </a:bodyPr>
          <a:lstStyle/>
          <a:p>
            <a:pPr marL="0" indent="0">
              <a:buNone/>
            </a:pPr>
            <a:r>
              <a:rPr lang="en-US" sz="1900" dirty="0"/>
              <a:t>We have used Million Song Dataset that is a collection of 28 datasets containing audio features and metadata for a million contemporary popular music tracks. </a:t>
            </a:r>
          </a:p>
          <a:p>
            <a:pPr marL="0" indent="0">
              <a:buNone/>
            </a:pPr>
            <a:r>
              <a:rPr lang="en-US" sz="1900" dirty="0"/>
              <a:t>Some of the interesting facts about the dataset:</a:t>
            </a:r>
          </a:p>
          <a:p>
            <a:pPr>
              <a:buFont typeface="Wingdings" panose="05000000000000000000" pitchFamily="2" charset="2"/>
              <a:buChar char="Ø"/>
            </a:pPr>
            <a:r>
              <a:rPr lang="en-US" sz="1900" dirty="0"/>
              <a:t>280 GB of data</a:t>
            </a:r>
          </a:p>
          <a:p>
            <a:pPr>
              <a:buFont typeface="Wingdings" panose="05000000000000000000" pitchFamily="2" charset="2"/>
              <a:buChar char="Ø"/>
            </a:pPr>
            <a:r>
              <a:rPr lang="en-US" sz="1900" dirty="0"/>
              <a:t>1, 000, 000 songs/files</a:t>
            </a:r>
          </a:p>
          <a:p>
            <a:pPr>
              <a:buFont typeface="Wingdings" panose="05000000000000000000" pitchFamily="2" charset="2"/>
              <a:buChar char="Ø"/>
            </a:pPr>
            <a:r>
              <a:rPr lang="en-US" sz="1900" dirty="0"/>
              <a:t>44, 745 unique artists</a:t>
            </a:r>
          </a:p>
          <a:p>
            <a:pPr>
              <a:buFont typeface="Wingdings" panose="05000000000000000000" pitchFamily="2" charset="2"/>
              <a:buChar char="Ø"/>
            </a:pPr>
            <a:r>
              <a:rPr lang="en-US" sz="1900" dirty="0"/>
              <a:t>7, 643 unique terms (Echo Nest tags)</a:t>
            </a:r>
          </a:p>
          <a:p>
            <a:pPr>
              <a:buFont typeface="Wingdings" panose="05000000000000000000" pitchFamily="2" charset="2"/>
              <a:buChar char="Ø"/>
            </a:pPr>
            <a:r>
              <a:rPr lang="en-US" sz="1900" dirty="0"/>
              <a:t>2, 321 unique MusicBrainz tags</a:t>
            </a:r>
          </a:p>
          <a:p>
            <a:pPr>
              <a:buFont typeface="Wingdings" panose="05000000000000000000" pitchFamily="2" charset="2"/>
              <a:buChar char="Ø"/>
            </a:pPr>
            <a:r>
              <a:rPr lang="en-US" sz="1900" dirty="0"/>
              <a:t>43, 943 artists with at least one term</a:t>
            </a:r>
          </a:p>
          <a:p>
            <a:pPr>
              <a:buFont typeface="Wingdings" panose="05000000000000000000" pitchFamily="2" charset="2"/>
              <a:buChar char="Ø"/>
            </a:pPr>
            <a:r>
              <a:rPr lang="en-US" sz="1900" dirty="0"/>
              <a:t>2, 201, 916 asymmetric similarity relationships</a:t>
            </a:r>
          </a:p>
          <a:p>
            <a:pPr>
              <a:buFont typeface="Wingdings" panose="05000000000000000000" pitchFamily="2" charset="2"/>
              <a:buChar char="Ø"/>
            </a:pPr>
            <a:r>
              <a:rPr lang="en-US" sz="1900" dirty="0"/>
              <a:t>515, 576 dated tracks starting from 1922</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0720" y="2556934"/>
            <a:ext cx="6548080" cy="2607733"/>
          </a:xfrm>
          <a:prstGeom prst="rect">
            <a:avLst/>
          </a:prstGeom>
        </p:spPr>
      </p:pic>
      <p:pic>
        <p:nvPicPr>
          <p:cNvPr id="5" name="Picture 4"/>
          <p:cNvPicPr>
            <a:picLocks noChangeAspect="1"/>
          </p:cNvPicPr>
          <p:nvPr/>
        </p:nvPicPr>
        <p:blipFill>
          <a:blip r:embed="rId3"/>
          <a:stretch>
            <a:fillRect/>
          </a:stretch>
        </p:blipFill>
        <p:spPr>
          <a:xfrm>
            <a:off x="10817226" y="27518"/>
            <a:ext cx="1346200" cy="1079500"/>
          </a:xfrm>
          <a:prstGeom prst="rect">
            <a:avLst/>
          </a:prstGeom>
        </p:spPr>
      </p:pic>
    </p:spTree>
    <p:extLst>
      <p:ext uri="{BB962C8B-B14F-4D97-AF65-F5344CB8AC3E}">
        <p14:creationId xmlns:p14="http://schemas.microsoft.com/office/powerpoint/2010/main" val="36110819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Technologies used</a:t>
            </a:r>
          </a:p>
        </p:txBody>
      </p:sp>
      <p:sp>
        <p:nvSpPr>
          <p:cNvPr id="3" name="Content Placeholder 2"/>
          <p:cNvSpPr>
            <a:spLocks noGrp="1"/>
          </p:cNvSpPr>
          <p:nvPr>
            <p:ph idx="1"/>
          </p:nvPr>
        </p:nvSpPr>
        <p:spPr/>
        <p:txBody>
          <a:bodyPr>
            <a:normAutofit lnSpcReduction="10000"/>
          </a:bodyPr>
          <a:lstStyle/>
          <a:p>
            <a:pPr>
              <a:buFont typeface="Wingdings" panose="05000000000000000000" pitchFamily="2" charset="2"/>
              <a:buChar char="Ø"/>
            </a:pPr>
            <a:r>
              <a:rPr lang="en-US" dirty="0"/>
              <a:t>Apache Hadoop MapReduce 2.7.2</a:t>
            </a:r>
          </a:p>
          <a:p>
            <a:pPr>
              <a:buFont typeface="Wingdings" panose="05000000000000000000" pitchFamily="2" charset="2"/>
              <a:buChar char="Ø"/>
            </a:pPr>
            <a:r>
              <a:rPr lang="en-US" dirty="0"/>
              <a:t>Apache PIG 0.16.0</a:t>
            </a:r>
          </a:p>
          <a:p>
            <a:pPr>
              <a:buFont typeface="Wingdings" panose="05000000000000000000" pitchFamily="2" charset="2"/>
              <a:buChar char="Ø"/>
            </a:pPr>
            <a:r>
              <a:rPr lang="en-US" dirty="0"/>
              <a:t>Neo4j(Graph Database)</a:t>
            </a:r>
          </a:p>
          <a:p>
            <a:pPr>
              <a:buFont typeface="Wingdings" panose="05000000000000000000" pitchFamily="2" charset="2"/>
              <a:buChar char="Ø"/>
            </a:pPr>
            <a:r>
              <a:rPr lang="en-US" dirty="0"/>
              <a:t>Microsoft Azure Machine Learning Studio</a:t>
            </a:r>
          </a:p>
          <a:p>
            <a:pPr>
              <a:buFont typeface="Wingdings" panose="05000000000000000000" pitchFamily="2" charset="2"/>
              <a:buChar char="Ø"/>
            </a:pPr>
            <a:r>
              <a:rPr lang="en-US" dirty="0"/>
              <a:t>Amazon Web Services</a:t>
            </a:r>
          </a:p>
          <a:p>
            <a:pPr>
              <a:buFont typeface="Wingdings" panose="05000000000000000000" pitchFamily="2" charset="2"/>
              <a:buChar char="Ø"/>
            </a:pPr>
            <a:r>
              <a:rPr lang="en-US" dirty="0" err="1"/>
              <a:t>Plotly</a:t>
            </a:r>
            <a:r>
              <a:rPr lang="en-US" dirty="0"/>
              <a:t> to create graphs</a:t>
            </a:r>
          </a:p>
          <a:p>
            <a:pPr>
              <a:buFont typeface="Wingdings" panose="05000000000000000000" pitchFamily="2" charset="2"/>
              <a:buChar char="Ø"/>
            </a:pPr>
            <a:r>
              <a:rPr lang="en-US" dirty="0"/>
              <a:t>Front-end technologies for web UI</a:t>
            </a:r>
          </a:p>
          <a:p>
            <a:pPr>
              <a:buFont typeface="Wingdings" panose="05000000000000000000" pitchFamily="2" charset="2"/>
              <a:buChar char="Ø"/>
            </a:pPr>
            <a:r>
              <a:rPr lang="en-US" dirty="0"/>
              <a:t>Google API for maps</a:t>
            </a:r>
          </a:p>
          <a:p>
            <a:pPr>
              <a:buFont typeface="Wingdings" panose="05000000000000000000" pitchFamily="2" charset="2"/>
              <a:buChar char="Ø"/>
            </a:pPr>
            <a:r>
              <a:rPr lang="en-US" dirty="0"/>
              <a:t>Python and Java</a:t>
            </a:r>
          </a:p>
          <a:p>
            <a:endParaRPr lang="en-US" dirty="0"/>
          </a:p>
        </p:txBody>
      </p:sp>
    </p:spTree>
    <p:extLst>
      <p:ext uri="{BB962C8B-B14F-4D97-AF65-F5344CB8AC3E}">
        <p14:creationId xmlns:p14="http://schemas.microsoft.com/office/powerpoint/2010/main" val="15680162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MapReduce</a:t>
            </a:r>
          </a:p>
        </p:txBody>
      </p:sp>
      <p:sp>
        <p:nvSpPr>
          <p:cNvPr id="3" name="Content Placeholder 2"/>
          <p:cNvSpPr>
            <a:spLocks noGrp="1"/>
          </p:cNvSpPr>
          <p:nvPr>
            <p:ph idx="1"/>
          </p:nvPr>
        </p:nvSpPr>
        <p:spPr>
          <a:xfrm>
            <a:off x="685801" y="1908313"/>
            <a:ext cx="10131425" cy="3882887"/>
          </a:xfrm>
        </p:spPr>
        <p:txBody>
          <a:bodyPr/>
          <a:lstStyle/>
          <a:p>
            <a:pPr>
              <a:buFont typeface="Wingdings" panose="05000000000000000000" pitchFamily="2" charset="2"/>
              <a:buChar char="Ø"/>
            </a:pPr>
            <a:r>
              <a:rPr lang="en-US" dirty="0"/>
              <a:t>Number of songs released in each year</a:t>
            </a:r>
          </a:p>
          <a:p>
            <a:pPr marL="0" indent="0">
              <a:buNone/>
            </a:pPr>
            <a:r>
              <a:rPr lang="en-US" dirty="0" smtClean="0"/>
              <a:t>This </a:t>
            </a:r>
            <a:r>
              <a:rPr lang="en-US" dirty="0"/>
              <a:t>M/R (Map/Reduce) job simply calculates the number of songs released per year providing the overview of growth in song release through the years</a:t>
            </a:r>
            <a:r>
              <a:rPr lang="en-US" dirty="0" smtClean="0"/>
              <a:t>.</a:t>
            </a:r>
          </a:p>
          <a:p>
            <a:pPr>
              <a:buFont typeface="Wingdings" charset="2"/>
              <a:buChar char="Ø"/>
            </a:pPr>
            <a:r>
              <a:rPr lang="en-US" dirty="0" smtClean="0"/>
              <a:t>Mapper</a:t>
            </a:r>
            <a:endParaRPr lang="en-US" dirty="0" smtClean="0"/>
          </a:p>
          <a:p>
            <a:pPr marL="0" indent="0">
              <a:buNone/>
            </a:pPr>
            <a:r>
              <a:rPr lang="en-US" dirty="0" smtClean="0"/>
              <a:t>Key: Year</a:t>
            </a:r>
          </a:p>
          <a:p>
            <a:pPr marL="0" indent="0">
              <a:buNone/>
            </a:pPr>
            <a:r>
              <a:rPr lang="en-US" dirty="0" smtClean="0"/>
              <a:t>Values: 1 for every Song ID in that year.</a:t>
            </a:r>
          </a:p>
          <a:p>
            <a:pPr>
              <a:buFont typeface="Wingdings" charset="2"/>
              <a:buChar char="Ø"/>
            </a:pPr>
            <a:r>
              <a:rPr lang="en-US" dirty="0" smtClean="0"/>
              <a:t>Reducer</a:t>
            </a:r>
          </a:p>
          <a:p>
            <a:pPr marL="0" indent="0">
              <a:buNone/>
            </a:pPr>
            <a:r>
              <a:rPr lang="en-US" dirty="0" smtClean="0"/>
              <a:t>Collect the year and sum the values.</a:t>
            </a:r>
            <a:endParaRPr lang="en-US" dirty="0" smtClean="0"/>
          </a:p>
          <a:p>
            <a:pPr marL="0" indent="0">
              <a:buNone/>
            </a:pPr>
            <a:r>
              <a:rPr lang="en-US" dirty="0" smtClean="0">
                <a:hlinkClick r:id="rId2"/>
              </a:rPr>
              <a:t>Songs-vs-year</a:t>
            </a:r>
            <a:endParaRPr lang="en-US" dirty="0"/>
          </a:p>
          <a:p>
            <a:pPr marL="0" indent="0">
              <a:buNone/>
            </a:pPr>
            <a:endParaRPr lang="en-US" dirty="0"/>
          </a:p>
        </p:txBody>
      </p:sp>
    </p:spTree>
    <p:extLst>
      <p:ext uri="{BB962C8B-B14F-4D97-AF65-F5344CB8AC3E}">
        <p14:creationId xmlns:p14="http://schemas.microsoft.com/office/powerpoint/2010/main" val="4945703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 </a:t>
            </a:r>
            <a:r>
              <a:rPr lang="en-US" dirty="0" err="1" smtClean="0"/>
              <a:t>mapreduce</a:t>
            </a:r>
            <a:endParaRPr lang="en-US" dirty="0"/>
          </a:p>
        </p:txBody>
      </p:sp>
      <p:sp>
        <p:nvSpPr>
          <p:cNvPr id="3" name="Content Placeholder 2"/>
          <p:cNvSpPr>
            <a:spLocks noGrp="1"/>
          </p:cNvSpPr>
          <p:nvPr>
            <p:ph idx="1"/>
          </p:nvPr>
        </p:nvSpPr>
        <p:spPr>
          <a:xfrm>
            <a:off x="621195" y="2065867"/>
            <a:ext cx="10260635" cy="3988904"/>
          </a:xfrm>
        </p:spPr>
        <p:txBody>
          <a:bodyPr>
            <a:normAutofit/>
          </a:bodyPr>
          <a:lstStyle/>
          <a:p>
            <a:pPr marL="285750" lvl="1">
              <a:buFont typeface="Wingdings" panose="05000000000000000000" pitchFamily="2" charset="2"/>
              <a:buChar char="Ø"/>
            </a:pPr>
            <a:r>
              <a:rPr lang="en-US" sz="1800" dirty="0"/>
              <a:t>Number of artists debuted per </a:t>
            </a:r>
            <a:r>
              <a:rPr lang="en-US" sz="1800" dirty="0" smtClean="0"/>
              <a:t>year</a:t>
            </a:r>
            <a:endParaRPr lang="en-US" sz="1800" dirty="0"/>
          </a:p>
          <a:p>
            <a:pPr marL="0" lvl="1" indent="0">
              <a:buNone/>
            </a:pPr>
            <a:r>
              <a:rPr lang="en-US" sz="1800" dirty="0"/>
              <a:t>Calculates the possible number of artist that made a debut in a year. To extract this information, chained m/r job is used</a:t>
            </a:r>
            <a:r>
              <a:rPr lang="en-US" sz="1800" dirty="0" smtClean="0"/>
              <a:t>.</a:t>
            </a:r>
          </a:p>
          <a:p>
            <a:pPr>
              <a:buFont typeface="Wingdings" charset="2"/>
              <a:buChar char="Ø"/>
            </a:pPr>
            <a:r>
              <a:rPr lang="en-US" dirty="0" smtClean="0"/>
              <a:t>Mapper</a:t>
            </a:r>
            <a:endParaRPr lang="en-US" dirty="0"/>
          </a:p>
          <a:p>
            <a:pPr marL="0" indent="0">
              <a:buNone/>
            </a:pPr>
            <a:r>
              <a:rPr lang="en-US" dirty="0"/>
              <a:t>Key: Year</a:t>
            </a:r>
          </a:p>
          <a:p>
            <a:pPr marL="0" indent="0">
              <a:buNone/>
            </a:pPr>
            <a:r>
              <a:rPr lang="en-US" dirty="0"/>
              <a:t>Values: 1 for every </a:t>
            </a:r>
            <a:r>
              <a:rPr lang="en-US" dirty="0" smtClean="0"/>
              <a:t>Artist ID </a:t>
            </a:r>
            <a:r>
              <a:rPr lang="en-US" dirty="0"/>
              <a:t>in that year.</a:t>
            </a:r>
          </a:p>
          <a:p>
            <a:pPr>
              <a:buFont typeface="Wingdings" charset="2"/>
              <a:buChar char="Ø"/>
            </a:pPr>
            <a:r>
              <a:rPr lang="en-US" dirty="0" smtClean="0"/>
              <a:t>Reducer</a:t>
            </a:r>
            <a:endParaRPr lang="en-US" dirty="0"/>
          </a:p>
          <a:p>
            <a:pPr marL="0" indent="0">
              <a:buNone/>
            </a:pPr>
            <a:r>
              <a:rPr lang="en-US" dirty="0"/>
              <a:t>Collect the year </a:t>
            </a:r>
            <a:r>
              <a:rPr lang="en-US" dirty="0" smtClean="0"/>
              <a:t>and sum </a:t>
            </a:r>
            <a:r>
              <a:rPr lang="en-US" dirty="0"/>
              <a:t>the values</a:t>
            </a:r>
            <a:r>
              <a:rPr lang="en-US" dirty="0" smtClean="0"/>
              <a:t>.</a:t>
            </a:r>
            <a:endParaRPr lang="en-US" sz="1800" dirty="0"/>
          </a:p>
          <a:p>
            <a:pPr marL="0" lvl="1" indent="0">
              <a:buNone/>
            </a:pPr>
            <a:r>
              <a:rPr lang="en-US" sz="1800" dirty="0">
                <a:hlinkClick r:id="rId2"/>
              </a:rPr>
              <a:t>Artist per year</a:t>
            </a:r>
            <a:endParaRPr lang="en-US" sz="1800" dirty="0"/>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24897161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09601"/>
            <a:ext cx="10131425" cy="990600"/>
          </a:xfrm>
        </p:spPr>
        <p:txBody>
          <a:bodyPr/>
          <a:lstStyle/>
          <a:p>
            <a:r>
              <a:rPr lang="en-US" dirty="0"/>
              <a:t>Hadoop </a:t>
            </a:r>
            <a:r>
              <a:rPr lang="en-US" dirty="0" err="1"/>
              <a:t>mapreduce</a:t>
            </a:r>
            <a:endParaRPr lang="en-US" dirty="0"/>
          </a:p>
        </p:txBody>
      </p:sp>
      <p:sp>
        <p:nvSpPr>
          <p:cNvPr id="3" name="Content Placeholder 2"/>
          <p:cNvSpPr>
            <a:spLocks noGrp="1"/>
          </p:cNvSpPr>
          <p:nvPr>
            <p:ph idx="1"/>
          </p:nvPr>
        </p:nvSpPr>
        <p:spPr>
          <a:xfrm>
            <a:off x="685801" y="1600200"/>
            <a:ext cx="10131425" cy="4724399"/>
          </a:xfrm>
        </p:spPr>
        <p:txBody>
          <a:bodyPr>
            <a:normAutofit fontScale="85000" lnSpcReduction="20000"/>
          </a:bodyPr>
          <a:lstStyle/>
          <a:p>
            <a:pPr>
              <a:buFont typeface="Wingdings" panose="05000000000000000000" pitchFamily="2" charset="2"/>
              <a:buChar char="Ø"/>
            </a:pPr>
            <a:r>
              <a:rPr lang="en-US" sz="2100" dirty="0"/>
              <a:t>Artists per MusicBrainz </a:t>
            </a:r>
            <a:r>
              <a:rPr lang="en-US" sz="2100" dirty="0" smtClean="0"/>
              <a:t>Tags</a:t>
            </a:r>
            <a:endParaRPr lang="en-US" sz="2100" dirty="0"/>
          </a:p>
          <a:p>
            <a:pPr marL="0" indent="0">
              <a:buNone/>
            </a:pPr>
            <a:r>
              <a:rPr lang="en-US" sz="2100" dirty="0"/>
              <a:t>This M/R job identifies the distribution of artist across different genre depending upon the tags given to artists by users on MusicBrainz.com. This also </a:t>
            </a:r>
            <a:r>
              <a:rPr lang="en-US" sz="2100" dirty="0" smtClean="0"/>
              <a:t>requires </a:t>
            </a:r>
            <a:r>
              <a:rPr lang="en-US" sz="2100" dirty="0"/>
              <a:t>chained M/R jobs</a:t>
            </a:r>
            <a:r>
              <a:rPr lang="en-US" sz="2100" dirty="0" smtClean="0"/>
              <a:t>.</a:t>
            </a:r>
          </a:p>
          <a:p>
            <a:pPr>
              <a:buFont typeface="Wingdings" charset="2"/>
              <a:buChar char="Ø"/>
            </a:pPr>
            <a:r>
              <a:rPr lang="en-US" sz="2100" dirty="0" smtClean="0"/>
              <a:t>Mapper 1</a:t>
            </a:r>
            <a:endParaRPr lang="en-US" sz="2100" dirty="0"/>
          </a:p>
          <a:p>
            <a:pPr marL="0" indent="0">
              <a:buNone/>
            </a:pPr>
            <a:r>
              <a:rPr lang="en-US" sz="2100" dirty="0" smtClean="0"/>
              <a:t>Key</a:t>
            </a:r>
            <a:r>
              <a:rPr lang="en-US" sz="2100" dirty="0"/>
              <a:t>: </a:t>
            </a:r>
            <a:r>
              <a:rPr lang="en-US" sz="2100" dirty="0" smtClean="0"/>
              <a:t>Tag_Artist</a:t>
            </a:r>
            <a:endParaRPr lang="en-US" sz="2100" dirty="0"/>
          </a:p>
          <a:p>
            <a:pPr marL="0" indent="0">
              <a:buNone/>
            </a:pPr>
            <a:r>
              <a:rPr lang="en-US" sz="2100" dirty="0"/>
              <a:t>Values: 1 for every </a:t>
            </a:r>
            <a:r>
              <a:rPr lang="en-US" sz="2100" dirty="0" smtClean="0"/>
              <a:t>Tag_Artist in </a:t>
            </a:r>
            <a:r>
              <a:rPr lang="en-US" sz="2100" dirty="0"/>
              <a:t>that year.</a:t>
            </a:r>
          </a:p>
          <a:p>
            <a:pPr>
              <a:buFont typeface="Wingdings" charset="2"/>
              <a:buChar char="Ø"/>
            </a:pPr>
            <a:r>
              <a:rPr lang="en-US" sz="2100" dirty="0" smtClean="0"/>
              <a:t>Reducer 1</a:t>
            </a:r>
            <a:endParaRPr lang="en-US" sz="2100" dirty="0"/>
          </a:p>
          <a:p>
            <a:pPr marL="0" indent="0">
              <a:buNone/>
            </a:pPr>
            <a:r>
              <a:rPr lang="en-US" sz="2100" dirty="0" smtClean="0"/>
              <a:t>Collect the values and Sum.</a:t>
            </a:r>
          </a:p>
          <a:p>
            <a:pPr>
              <a:buFont typeface="Wingdings" charset="2"/>
              <a:buChar char="Ø"/>
            </a:pPr>
            <a:r>
              <a:rPr lang="en-US" sz="2100" dirty="0" smtClean="0"/>
              <a:t>Mapper 2</a:t>
            </a:r>
          </a:p>
          <a:p>
            <a:pPr marL="0" indent="0">
              <a:buNone/>
            </a:pPr>
            <a:r>
              <a:rPr lang="en-US" sz="2100" dirty="0" smtClean="0"/>
              <a:t>Key:  Tag</a:t>
            </a:r>
          </a:p>
          <a:p>
            <a:pPr marL="0" indent="0">
              <a:buNone/>
            </a:pPr>
            <a:r>
              <a:rPr lang="en-US" sz="2100" dirty="0" smtClean="0"/>
              <a:t>Values: Artist_ID </a:t>
            </a:r>
          </a:p>
          <a:p>
            <a:pPr>
              <a:buFont typeface="Wingdings" charset="2"/>
              <a:buChar char="Ø"/>
            </a:pPr>
            <a:r>
              <a:rPr lang="en-US" sz="2100" dirty="0" smtClean="0"/>
              <a:t>Reducer 2</a:t>
            </a:r>
          </a:p>
          <a:p>
            <a:pPr marL="0" indent="0">
              <a:buNone/>
            </a:pPr>
            <a:r>
              <a:rPr lang="en-US" sz="2100" dirty="0" smtClean="0"/>
              <a:t>Collect all the Tags and sum the Number of Artists</a:t>
            </a:r>
            <a:endParaRPr lang="en-US" sz="2100" dirty="0"/>
          </a:p>
          <a:p>
            <a:pPr marL="0" indent="0">
              <a:buNone/>
            </a:pPr>
            <a:r>
              <a:rPr lang="en-US" dirty="0">
                <a:hlinkClick r:id="rId2"/>
              </a:rPr>
              <a:t>Artists-per-</a:t>
            </a:r>
            <a:r>
              <a:rPr lang="en-US" dirty="0" err="1">
                <a:hlinkClick r:id="rId2"/>
              </a:rPr>
              <a:t>musicbrainz</a:t>
            </a:r>
            <a:r>
              <a:rPr lang="en-US" dirty="0">
                <a:hlinkClick r:id="rId2"/>
              </a:rPr>
              <a:t>-tag</a:t>
            </a:r>
            <a:endParaRPr lang="en-US" dirty="0"/>
          </a:p>
        </p:txBody>
      </p:sp>
    </p:spTree>
    <p:extLst>
      <p:ext uri="{BB962C8B-B14F-4D97-AF65-F5344CB8AC3E}">
        <p14:creationId xmlns:p14="http://schemas.microsoft.com/office/powerpoint/2010/main" val="331028818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497</TotalTime>
  <Words>979</Words>
  <Application>Microsoft Macintosh PowerPoint</Application>
  <PresentationFormat>Widescreen</PresentationFormat>
  <Paragraphs>149</Paragraphs>
  <Slides>27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Calibri</vt:lpstr>
      <vt:lpstr>Calibri Light</vt:lpstr>
      <vt:lpstr>Wingdings</vt:lpstr>
      <vt:lpstr>Arial</vt:lpstr>
      <vt:lpstr>Celestial</vt:lpstr>
      <vt:lpstr>Million Song Dataset</vt:lpstr>
      <vt:lpstr>Content</vt:lpstr>
      <vt:lpstr>introduction</vt:lpstr>
      <vt:lpstr>PowerPoint Presentation</vt:lpstr>
      <vt:lpstr>About Dataset</vt:lpstr>
      <vt:lpstr>Technologies used</vt:lpstr>
      <vt:lpstr>Hadoop MapReduce</vt:lpstr>
      <vt:lpstr>Hadoop mapreduce</vt:lpstr>
      <vt:lpstr>Hadoop mapreduce</vt:lpstr>
      <vt:lpstr>Hadoop mapreduce</vt:lpstr>
      <vt:lpstr>Hadoop mapreduce</vt:lpstr>
      <vt:lpstr>Hadoop Mapreduce</vt:lpstr>
      <vt:lpstr>Geographical Location</vt:lpstr>
      <vt:lpstr>PIG</vt:lpstr>
      <vt:lpstr>PIG</vt:lpstr>
      <vt:lpstr>PIG</vt:lpstr>
      <vt:lpstr>Neo4j</vt:lpstr>
      <vt:lpstr>neo4j</vt:lpstr>
      <vt:lpstr>PowerPoint Presentation</vt:lpstr>
      <vt:lpstr>Predicting #Audience and #Views</vt:lpstr>
      <vt:lpstr>Prediction Model</vt:lpstr>
      <vt:lpstr>How Good or BAD we DiD ?</vt:lpstr>
      <vt:lpstr>demo</vt:lpstr>
      <vt:lpstr>Challenges</vt:lpstr>
      <vt:lpstr>References</vt:lpstr>
      <vt:lpstr>Citation</vt:lpstr>
      <vt:lpstr>PowerPoint Presentation</vt:lpstr>
    </vt:vector>
  </TitlesOfParts>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Million Song Dataset</dc:title>
  <dc:creator>Achal Sancheti</dc:creator>
  <cp:lastModifiedBy>Sumit Deshmukh</cp:lastModifiedBy>
  <cp:revision>43</cp:revision>
  <cp:lastPrinted>2016-08-08T22:02:08Z</cp:lastPrinted>
  <dcterms:created xsi:type="dcterms:W3CDTF">2016-08-08T20:36:14Z</dcterms:created>
  <dcterms:modified xsi:type="dcterms:W3CDTF">2016-08-09T01:57:03Z</dcterms:modified>
</cp:coreProperties>
</file>

<file path=docProps/thumbnail.jpeg>
</file>